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01" r:id="rId2"/>
    <p:sldId id="259" r:id="rId3"/>
    <p:sldId id="302" r:id="rId4"/>
    <p:sldId id="307" r:id="rId5"/>
    <p:sldId id="303" r:id="rId6"/>
    <p:sldId id="304" r:id="rId7"/>
    <p:sldId id="310" r:id="rId8"/>
    <p:sldId id="311" r:id="rId9"/>
    <p:sldId id="262" r:id="rId10"/>
    <p:sldId id="263" r:id="rId11"/>
    <p:sldId id="274" r:id="rId12"/>
    <p:sldId id="266" r:id="rId13"/>
    <p:sldId id="268" r:id="rId14"/>
    <p:sldId id="273" r:id="rId15"/>
    <p:sldId id="271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5" r:id="rId26"/>
    <p:sldId id="296" r:id="rId27"/>
    <p:sldId id="313" r:id="rId28"/>
    <p:sldId id="297" r:id="rId29"/>
    <p:sldId id="309" r:id="rId30"/>
    <p:sldId id="285" r:id="rId31"/>
    <p:sldId id="286" r:id="rId32"/>
    <p:sldId id="287" r:id="rId33"/>
    <p:sldId id="291" r:id="rId34"/>
    <p:sldId id="292" r:id="rId35"/>
    <p:sldId id="293" r:id="rId36"/>
    <p:sldId id="308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r">
              <a:defRPr sz="1200"/>
            </a:lvl1pPr>
          </a:lstStyle>
          <a:p>
            <a:fld id="{A246F945-62DD-4B07-B14D-81F19D32046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r">
              <a:defRPr sz="1200"/>
            </a:lvl1pPr>
          </a:lstStyle>
          <a:p>
            <a:fld id="{5A9FD82D-849F-47C3-8D06-3DBC293F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7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1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r">
              <a:defRPr sz="1200"/>
            </a:lvl1pPr>
          </a:lstStyle>
          <a:p>
            <a:fld id="{FE7A9BFA-CEB5-4AC8-9807-7FCDC10F4A5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0" tIns="46651" rIns="93300" bIns="46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6"/>
            <a:ext cx="5618480" cy="3665459"/>
          </a:xfrm>
          <a:prstGeom prst="rect">
            <a:avLst/>
          </a:prstGeom>
        </p:spPr>
        <p:txBody>
          <a:bodyPr vert="horz" lIns="93300" tIns="46651" rIns="93300" bIns="46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r">
              <a:defRPr sz="1200"/>
            </a:lvl1pPr>
          </a:lstStyle>
          <a:p>
            <a:fld id="{81D5E4BE-5FA4-4C80-8F52-270CC0B7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a little how advancement services accepts the gift and can answer any gift related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F8D4-D0FE-2D41-AF87-320C26B345C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0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1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6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0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2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9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E09B-CCF5-4962-95D6-FF2E94346B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33D8-5447-47F5-B4F9-489CB73D74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undation.fullerton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://www.fullerton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oundation@fullerton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518" y="1594075"/>
            <a:ext cx="10363200" cy="18982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Cal State Fullerton Philanthropic Foundation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UA Administration and Finance</a:t>
            </a:r>
            <a:b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0482"/>
            <a:ext cx="8534400" cy="141015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Reports Portal Training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2022</a:t>
            </a:r>
          </a:p>
        </p:txBody>
      </p:sp>
      <p:pic>
        <p:nvPicPr>
          <p:cNvPr id="4" name="Picture 3" descr="Foundation-logo-CMY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136750"/>
            <a:ext cx="3559175" cy="1457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92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CSFPF Campus Program/Scholarship Report</a:t>
            </a:r>
            <a:r>
              <a:rPr lang="en-US" sz="1200" dirty="0">
                <a:solidFill>
                  <a:schemeClr val="tx2"/>
                </a:solidFill>
              </a:rPr>
              <a:t>(CONT.)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64503" y="1456620"/>
            <a:ext cx="55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Generating report using Project code as a parameter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934672"/>
            <a:ext cx="5384800" cy="3857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9" y="1825952"/>
            <a:ext cx="5689772" cy="32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8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CSFPF Campus Program/Scholarship Report</a:t>
            </a:r>
            <a:r>
              <a:rPr lang="en-US" sz="8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Sample report:  </a:t>
            </a:r>
          </a:p>
          <a:p>
            <a:endParaRPr lang="en-US" sz="1800" dirty="0"/>
          </a:p>
          <a:p>
            <a:r>
              <a:rPr lang="en-US" sz="1800" dirty="0"/>
              <a:t>Drill down to show detailed</a:t>
            </a:r>
          </a:p>
          <a:p>
            <a:endParaRPr lang="en-US" sz="1800" dirty="0"/>
          </a:p>
          <a:p>
            <a:r>
              <a:rPr lang="en-US" sz="1800" dirty="0"/>
              <a:t>Month to Date- Current month</a:t>
            </a:r>
          </a:p>
          <a:p>
            <a:endParaRPr lang="en-US" sz="1800" dirty="0"/>
          </a:p>
          <a:p>
            <a:r>
              <a:rPr lang="en-US" sz="1800" dirty="0"/>
              <a:t>Fiscal Year to Date Actual will include	      July, August, Sept for Sept selection</a:t>
            </a:r>
          </a:p>
          <a:p>
            <a:endParaRPr lang="en-US" sz="1800" dirty="0"/>
          </a:p>
          <a:p>
            <a:r>
              <a:rPr lang="en-US" sz="1800" dirty="0"/>
              <a:t>Object Code 1025 is Cash Balance</a:t>
            </a:r>
          </a:p>
          <a:p>
            <a:endParaRPr lang="en-US" sz="1800" dirty="0"/>
          </a:p>
          <a:p>
            <a:r>
              <a:rPr lang="en-US" sz="1800" dirty="0"/>
              <a:t>Available Cash Net of Expenditure 	    Encumbrances:  1025 minus PO	</a:t>
            </a:r>
          </a:p>
          <a:p>
            <a:r>
              <a:rPr lang="en-US" sz="1800" dirty="0"/>
              <a:t>			</a:t>
            </a:r>
            <a:r>
              <a:rPr lang="en-US" sz="16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131" y="322796"/>
            <a:ext cx="5460023" cy="58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5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CSFPF Campus Program/Scholarship Report</a:t>
            </a:r>
            <a:r>
              <a:rPr lang="en-US" sz="12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9508" y="1914369"/>
            <a:ext cx="5384800" cy="2350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92" y="1859261"/>
            <a:ext cx="65151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2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CSFPF Campus Program/Scholarship Report</a:t>
            </a:r>
            <a:r>
              <a:rPr lang="en-US" sz="12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59771"/>
            <a:ext cx="55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Generating report using College code as a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157" y="1268414"/>
            <a:ext cx="6020843" cy="485775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9775" y="2691606"/>
            <a:ext cx="51244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1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CSFPF Campus Program/Scholarship Report</a:t>
            </a:r>
            <a:r>
              <a:rPr lang="en-US" sz="12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1238"/>
            <a:ext cx="5384800" cy="3254926"/>
          </a:xfrm>
        </p:spPr>
      </p:pic>
      <p:sp>
        <p:nvSpPr>
          <p:cNvPr id="7" name="TextBox 6"/>
          <p:cNvSpPr txBox="1"/>
          <p:nvPr/>
        </p:nvSpPr>
        <p:spPr>
          <a:xfrm>
            <a:off x="448718" y="1959772"/>
            <a:ext cx="55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Generating report using Department Code as a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1420814"/>
            <a:ext cx="61817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6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4488493" cy="4349662"/>
          </a:xfrm>
        </p:spPr>
        <p:txBody>
          <a:bodyPr>
            <a:normAutofit/>
          </a:bodyPr>
          <a:lstStyle/>
          <a:p>
            <a:r>
              <a:rPr lang="en-US" sz="2400" dirty="0"/>
              <a:t>Ledger default: GP </a:t>
            </a:r>
          </a:p>
          <a:p>
            <a:r>
              <a:rPr lang="en-US" sz="2400" dirty="0"/>
              <a:t>Use GL if retrieval data for 6/30/15 and prior </a:t>
            </a:r>
          </a:p>
          <a:p>
            <a:r>
              <a:rPr lang="en-US" sz="2400" dirty="0"/>
              <a:t>Use Project for individual account</a:t>
            </a:r>
          </a:p>
          <a:p>
            <a:r>
              <a:rPr lang="en-US" sz="2400" dirty="0"/>
              <a:t>If available …, use drop down to select</a:t>
            </a:r>
          </a:p>
          <a:p>
            <a:r>
              <a:rPr lang="en-US" sz="2400" dirty="0"/>
              <a:t>School for College Code</a:t>
            </a:r>
          </a:p>
          <a:p>
            <a:r>
              <a:rPr lang="en-US" sz="2400" dirty="0"/>
              <a:t>Check Open Report for new window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2882" y="1600202"/>
            <a:ext cx="6519518" cy="34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Report </a:t>
            </a:r>
            <a:r>
              <a:rPr lang="en-US" sz="1100" dirty="0">
                <a:solidFill>
                  <a:schemeClr val="tx2"/>
                </a:solidFill>
              </a:rPr>
              <a:t>(CONT.)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079833"/>
            <a:ext cx="55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Generating report using Project code as a parameter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711085"/>
            <a:ext cx="5384800" cy="230419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860101"/>
            <a:ext cx="5384800" cy="40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Report </a:t>
            </a:r>
            <a:r>
              <a:rPr lang="en-US" sz="11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41" y="2834496"/>
            <a:ext cx="5410659" cy="245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569" y="1192825"/>
            <a:ext cx="4317667" cy="45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Report </a:t>
            </a:r>
            <a:r>
              <a:rPr lang="en-US" sz="11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38" y="1600200"/>
            <a:ext cx="5031362" cy="4689674"/>
          </a:xfrm>
        </p:spPr>
      </p:pic>
      <p:sp>
        <p:nvSpPr>
          <p:cNvPr id="7" name="TextBox 6"/>
          <p:cNvSpPr txBox="1"/>
          <p:nvPr/>
        </p:nvSpPr>
        <p:spPr>
          <a:xfrm>
            <a:off x="609600" y="2172122"/>
            <a:ext cx="55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Generating report using School code as a parameter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718186"/>
            <a:ext cx="5384800" cy="22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3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Report </a:t>
            </a:r>
            <a:r>
              <a:rPr lang="en-US" sz="11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717036"/>
            <a:ext cx="5384800" cy="2292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366963"/>
            <a:ext cx="5322717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0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>
                <a:solidFill>
                  <a:schemeClr val="tx2"/>
                </a:solidFill>
              </a:rPr>
              <a:t>Getting to the Reports Portal</a:t>
            </a:r>
            <a:endParaRPr lang="en-US" sz="35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4200395" cy="4211875"/>
          </a:xfrm>
        </p:spPr>
        <p:txBody>
          <a:bodyPr>
            <a:normAutofit/>
          </a:bodyPr>
          <a:lstStyle/>
          <a:p>
            <a:endParaRPr lang="en-US" sz="1800" i="1" dirty="0"/>
          </a:p>
          <a:p>
            <a:r>
              <a:rPr lang="en-US" sz="1800" i="1" dirty="0"/>
              <a:t>URL:  </a:t>
            </a:r>
            <a:r>
              <a:rPr lang="en-US" sz="1800" i="1" dirty="0">
                <a:hlinkClick r:id="rId3"/>
              </a:rPr>
              <a:t>http://foundation.fullerton.edu/</a:t>
            </a:r>
            <a:endParaRPr lang="en-US" sz="1800" i="1" dirty="0"/>
          </a:p>
          <a:p>
            <a:r>
              <a:rPr lang="en-US" sz="1800" i="1" dirty="0"/>
              <a:t>Or  go to </a:t>
            </a:r>
            <a:r>
              <a:rPr lang="en-US" sz="1800" i="1" dirty="0">
                <a:hlinkClick r:id="rId4"/>
              </a:rPr>
              <a:t>www.fullerton.edu</a:t>
            </a:r>
            <a:r>
              <a:rPr lang="en-US" sz="1800" i="1" dirty="0"/>
              <a:t>, University Advancement, Foundation tab</a:t>
            </a:r>
          </a:p>
          <a:p>
            <a:pPr marL="0" indent="0">
              <a:buNone/>
            </a:pPr>
            <a:endParaRPr lang="en-US" sz="1800" i="1" dirty="0"/>
          </a:p>
          <a:p>
            <a:r>
              <a:rPr lang="en-US" sz="1800" i="1" dirty="0"/>
              <a:t>Click on Reports tab</a:t>
            </a:r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3" y="1600202"/>
            <a:ext cx="6908854" cy="4319283"/>
          </a:xfrm>
        </p:spPr>
      </p:pic>
    </p:spTree>
    <p:extLst>
      <p:ext uri="{BB962C8B-B14F-4D97-AF65-F5344CB8AC3E}">
        <p14:creationId xmlns:p14="http://schemas.microsoft.com/office/powerpoint/2010/main" val="3032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Report </a:t>
            </a:r>
            <a:r>
              <a:rPr lang="en-US" sz="1100" dirty="0">
                <a:solidFill>
                  <a:schemeClr val="tx2"/>
                </a:solidFill>
              </a:rPr>
              <a:t>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77" y="2918679"/>
            <a:ext cx="5624123" cy="2415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69" y="1806087"/>
            <a:ext cx="5912611" cy="37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 BV to MV</a:t>
            </a:r>
            <a:r>
              <a:rPr lang="en-US" sz="1050" dirty="0">
                <a:solidFill>
                  <a:schemeClr val="tx2"/>
                </a:solidFill>
              </a:rPr>
              <a:t>(CONT.)</a:t>
            </a: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13048" cy="4525963"/>
          </a:xfrm>
        </p:spPr>
        <p:txBody>
          <a:bodyPr>
            <a:normAutofit/>
          </a:bodyPr>
          <a:lstStyle/>
          <a:p>
            <a:r>
              <a:rPr lang="en-US" sz="2000" dirty="0"/>
              <a:t>Ledger default: GP </a:t>
            </a:r>
          </a:p>
          <a:p>
            <a:r>
              <a:rPr lang="en-US" sz="2000" dirty="0"/>
              <a:t>Use GL if retrieval data for 6/30/15 and prior </a:t>
            </a:r>
          </a:p>
          <a:p>
            <a:r>
              <a:rPr lang="en-US" sz="2000" dirty="0"/>
              <a:t>Use Project for individual account</a:t>
            </a:r>
          </a:p>
          <a:p>
            <a:r>
              <a:rPr lang="en-US" sz="2000" dirty="0"/>
              <a:t>Spending </a:t>
            </a:r>
            <a:r>
              <a:rPr lang="en-US" sz="2000" dirty="0" err="1"/>
              <a:t>Dist</a:t>
            </a:r>
            <a:r>
              <a:rPr lang="en-US" sz="2000" dirty="0"/>
              <a:t> Bal End Date:  Use </a:t>
            </a:r>
            <a:r>
              <a:rPr lang="en-US" sz="2000" dirty="0" err="1"/>
              <a:t>Qtr</a:t>
            </a:r>
            <a:r>
              <a:rPr lang="en-US" sz="2000" dirty="0"/>
              <a:t> End</a:t>
            </a:r>
          </a:p>
          <a:p>
            <a:r>
              <a:rPr lang="en-US" sz="2000" dirty="0"/>
              <a:t>Endowment Bal Report Date-06/30/2016 -</a:t>
            </a:r>
            <a:r>
              <a:rPr lang="en-US" sz="2000" dirty="0" err="1"/>
              <a:t>Acctg</a:t>
            </a:r>
            <a:r>
              <a:rPr lang="en-US" sz="2000" dirty="0"/>
              <a:t> Period Endow for Jun= 12</a:t>
            </a:r>
          </a:p>
          <a:p>
            <a:r>
              <a:rPr lang="en-US" sz="2000" dirty="0"/>
              <a:t>Endow Bal FY: 07/01/</a:t>
            </a:r>
            <a:r>
              <a:rPr lang="en-US" sz="2000" dirty="0">
                <a:solidFill>
                  <a:srgbClr val="FF0000"/>
                </a:solidFill>
              </a:rPr>
              <a:t>2016</a:t>
            </a:r>
            <a:r>
              <a:rPr lang="en-US" sz="2000" dirty="0"/>
              <a:t>-06/30/2017 Use 2016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24" y="1772749"/>
            <a:ext cx="60864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 BV to MV</a:t>
            </a:r>
            <a:r>
              <a:rPr lang="en-US" sz="1050" dirty="0">
                <a:solidFill>
                  <a:schemeClr val="tx2"/>
                </a:solidFill>
              </a:rPr>
              <a:t>(CONT.)</a:t>
            </a:r>
            <a:endParaRPr lang="en-US" sz="105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13657" y="1649187"/>
            <a:ext cx="3810000" cy="4525963"/>
          </a:xfrm>
        </p:spPr>
        <p:txBody>
          <a:bodyPr>
            <a:normAutofit/>
          </a:bodyPr>
          <a:lstStyle/>
          <a:p>
            <a:r>
              <a:rPr lang="en-US" dirty="0"/>
              <a:t>Use Project for individual account</a:t>
            </a:r>
          </a:p>
          <a:p>
            <a:r>
              <a:rPr lang="en-US" dirty="0"/>
              <a:t>Use College Code for all College Accounts</a:t>
            </a:r>
          </a:p>
          <a:p>
            <a:r>
              <a:rPr lang="en-US" dirty="0"/>
              <a:t>Use Department ID if available within College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31" y="1649187"/>
            <a:ext cx="60960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Endowment BV to MV</a:t>
            </a:r>
            <a:r>
              <a:rPr lang="en-US" sz="1050" dirty="0">
                <a:solidFill>
                  <a:schemeClr val="tx2"/>
                </a:solidFill>
              </a:rPr>
              <a:t>(CONT.)</a:t>
            </a: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813048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Spending </a:t>
            </a:r>
            <a:r>
              <a:rPr lang="en-US" dirty="0" err="1"/>
              <a:t>Dist</a:t>
            </a:r>
            <a:r>
              <a:rPr lang="en-US" dirty="0"/>
              <a:t> Bal End Date:  Use </a:t>
            </a:r>
            <a:r>
              <a:rPr lang="en-US" dirty="0" err="1"/>
              <a:t>Qtr</a:t>
            </a:r>
            <a:r>
              <a:rPr lang="en-US" dirty="0"/>
              <a:t> End</a:t>
            </a:r>
          </a:p>
          <a:p>
            <a:r>
              <a:rPr lang="en-US" dirty="0"/>
              <a:t>Endowment Bal Report Date-06/30/2017 -</a:t>
            </a:r>
            <a:r>
              <a:rPr lang="en-US" dirty="0" err="1"/>
              <a:t>Acctg</a:t>
            </a:r>
            <a:r>
              <a:rPr lang="en-US" dirty="0"/>
              <a:t> Period Endow for Jun= 12</a:t>
            </a:r>
          </a:p>
          <a:p>
            <a:r>
              <a:rPr lang="en-US" dirty="0"/>
              <a:t>Endow Bal FY: 07/01/</a:t>
            </a:r>
            <a:r>
              <a:rPr lang="en-US" dirty="0">
                <a:solidFill>
                  <a:srgbClr val="FF0000"/>
                </a:solidFill>
              </a:rPr>
              <a:t>2016</a:t>
            </a:r>
            <a:r>
              <a:rPr lang="en-US" dirty="0"/>
              <a:t>-06/30/2017 Use 2016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493" y="1885218"/>
            <a:ext cx="6096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65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9717" y="4853354"/>
            <a:ext cx="7315200" cy="566738"/>
          </a:xfrm>
        </p:spPr>
        <p:txBody>
          <a:bodyPr/>
          <a:lstStyle/>
          <a:p>
            <a:r>
              <a:rPr lang="en-US" dirty="0"/>
              <a:t>Endowment Report Ver. II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389717" y="5425875"/>
            <a:ext cx="7315200" cy="1158307"/>
          </a:xfrm>
        </p:spPr>
        <p:txBody>
          <a:bodyPr/>
          <a:lstStyle/>
          <a:p>
            <a:r>
              <a:rPr lang="en-US" dirty="0"/>
              <a:t>Provide Total market value and book value of endowments for your college</a:t>
            </a:r>
          </a:p>
          <a:p>
            <a:r>
              <a:rPr lang="en-US" dirty="0"/>
              <a:t>Spending Distribution if available</a:t>
            </a:r>
          </a:p>
          <a:p>
            <a:r>
              <a:rPr lang="en-US" dirty="0"/>
              <a:t>Cash balance for spending account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389717" y="1351329"/>
            <a:ext cx="7315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8683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>
                <a:solidFill>
                  <a:schemeClr val="tx2"/>
                </a:solidFill>
              </a:rPr>
              <a:t>Endowment BV to MV</a:t>
            </a:r>
            <a:r>
              <a:rPr lang="en-US" sz="1400" b="0" dirty="0">
                <a:solidFill>
                  <a:schemeClr val="tx2"/>
                </a:solidFill>
              </a:rPr>
              <a:t>(CONT.)</a:t>
            </a:r>
            <a:endParaRPr lang="en-US" sz="3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57" y="1351329"/>
            <a:ext cx="9176519" cy="3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6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GLIQBA:  GL Inquiry Bal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34878"/>
            <a:ext cx="6124575" cy="30765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3754" y="2486245"/>
            <a:ext cx="5560646" cy="28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737" y="902677"/>
            <a:ext cx="8312807" cy="54471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5815" y="-24032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>
                <a:solidFill>
                  <a:schemeClr val="tx2"/>
                </a:solidFill>
              </a:rPr>
              <a:t>GLIQBA:  GL Inquiry Bal</a:t>
            </a:r>
            <a:r>
              <a:rPr lang="en-US" sz="1400" b="0" dirty="0">
                <a:solidFill>
                  <a:schemeClr val="tx2"/>
                </a:solidFill>
              </a:rPr>
              <a:t>(CONT.)</a:t>
            </a:r>
            <a:endParaRPr lang="en-US" sz="4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57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15815" y="-24032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>
                <a:solidFill>
                  <a:schemeClr val="tx2"/>
                </a:solidFill>
              </a:rPr>
              <a:t>GLIQBA:  GL Inquiry Bal</a:t>
            </a:r>
            <a:r>
              <a:rPr lang="en-US" sz="1400" b="0" dirty="0">
                <a:solidFill>
                  <a:schemeClr val="tx2"/>
                </a:solidFill>
              </a:rPr>
              <a:t>(CONT.)</a:t>
            </a:r>
            <a:endParaRPr lang="en-US" sz="44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84" y="902677"/>
            <a:ext cx="9073662" cy="51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GLIQBA:  GL Inquiry Bal</a:t>
            </a:r>
            <a:r>
              <a:rPr lang="en-US" sz="1400" dirty="0">
                <a:solidFill>
                  <a:schemeClr val="tx2"/>
                </a:solidFill>
              </a:rPr>
              <a:t>(CONT.)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Dept</a:t>
            </a:r>
            <a:r>
              <a:rPr lang="en-US" dirty="0"/>
              <a:t> ID with your College if available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Revenue Code (6*), Expense Code (8*), Transfer Code (9*)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4637"/>
            <a:ext cx="5583238" cy="2808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39" y="2602707"/>
            <a:ext cx="5917100" cy="29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89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Object Codes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38842" y="1388156"/>
            <a:ext cx="11059887" cy="639762"/>
          </a:xfrm>
        </p:spPr>
        <p:txBody>
          <a:bodyPr>
            <a:normAutofit/>
          </a:bodyPr>
          <a:lstStyle/>
          <a:p>
            <a:r>
              <a:rPr lang="en-US" dirty="0"/>
              <a:t>Revenue Code (6*), Expense Code (8*), Transfer Code (9*)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20913"/>
            <a:ext cx="110871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4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3050"/>
            <a:ext cx="5954485" cy="608693"/>
          </a:xfrm>
        </p:spPr>
        <p:txBody>
          <a:bodyPr/>
          <a:lstStyle/>
          <a:p>
            <a:pPr algn="ctr"/>
            <a:r>
              <a:rPr lang="en-US" dirty="0"/>
              <a:t>Report Description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1" y="1045029"/>
            <a:ext cx="6166756" cy="508113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Acct Info:  	Account/Project name and number, 			Authorized signers, view only reports, 			Purpose of Account, if Endow, includes </a:t>
            </a:r>
            <a:r>
              <a:rPr lang="en-US" sz="1800" dirty="0" err="1"/>
              <a:t>Dist</a:t>
            </a:r>
            <a:r>
              <a:rPr lang="en-US" sz="1800" dirty="0"/>
              <a:t> #</a:t>
            </a:r>
          </a:p>
          <a:p>
            <a:r>
              <a:rPr lang="en-US" sz="1800" dirty="0"/>
              <a:t>Detailed Trans:  	Revenue  and expense detailed, Date , 			Invoice, Description, Amount, Balance of 			Object Code</a:t>
            </a:r>
          </a:p>
          <a:p>
            <a:r>
              <a:rPr lang="en-US" sz="1800" dirty="0" err="1"/>
              <a:t>Gl</a:t>
            </a:r>
            <a:r>
              <a:rPr lang="en-US" sz="1800" dirty="0"/>
              <a:t> Inquiry Bal:   	Project, Project Title, Authorized Signers, 			Object Code and Name, Budget to Actual, 		Encumbrance,</a:t>
            </a:r>
          </a:p>
          <a:p>
            <a:r>
              <a:rPr lang="en-US" sz="1800" dirty="0"/>
              <a:t>Cash Bal:		Account/Project name and number, College 		Code, Fund, Cash balance</a:t>
            </a:r>
          </a:p>
          <a:p>
            <a:r>
              <a:rPr lang="en-US" sz="1800" dirty="0"/>
              <a:t>Campus </a:t>
            </a:r>
            <a:r>
              <a:rPr lang="en-US" sz="1800" dirty="0" err="1"/>
              <a:t>Prg</a:t>
            </a:r>
            <a:r>
              <a:rPr lang="en-US" sz="1800" dirty="0"/>
              <a:t> &amp; </a:t>
            </a:r>
            <a:r>
              <a:rPr lang="en-US" sz="1800" dirty="0" err="1"/>
              <a:t>Sch</a:t>
            </a:r>
            <a:r>
              <a:rPr lang="en-US" sz="1800" dirty="0"/>
              <a:t>:	Project, Project Title, Month to Date, Fiscal 		Year to Date Actual, FYTD Encumbrances, 			Total FYTD Actual + FYTD </a:t>
            </a:r>
            <a:r>
              <a:rPr lang="en-US" sz="1800" dirty="0" err="1"/>
              <a:t>Encmb</a:t>
            </a:r>
            <a:r>
              <a:rPr lang="en-US" sz="1800" dirty="0"/>
              <a:t>,</a:t>
            </a:r>
          </a:p>
          <a:p>
            <a:r>
              <a:rPr lang="en-US" sz="1800" dirty="0"/>
              <a:t>Endowment:	Project, Project Title, Month to Date Trans 		</a:t>
            </a:r>
            <a:r>
              <a:rPr lang="en-US" sz="1800" dirty="0" err="1"/>
              <a:t>Tlt</a:t>
            </a:r>
            <a:r>
              <a:rPr lang="en-US" sz="1800" dirty="0"/>
              <a:t>, Fiscal Year to Date Actual, Endowment 		Inception to Date Summary</a:t>
            </a:r>
          </a:p>
          <a:p>
            <a:r>
              <a:rPr lang="en-US" sz="1800" dirty="0"/>
              <a:t>Endow BV to MV:	College, Account#, Distribution#, 			Endowment Account Name, Market Value, 		Book Value, Spending Distribution, 			Distribution Cash Balance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92" y="273050"/>
            <a:ext cx="2191056" cy="5430008"/>
          </a:xfrm>
        </p:spPr>
      </p:pic>
    </p:spTree>
    <p:extLst>
      <p:ext uri="{BB962C8B-B14F-4D97-AF65-F5344CB8AC3E}">
        <p14:creationId xmlns:p14="http://schemas.microsoft.com/office/powerpoint/2010/main" val="706028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37" y="1312984"/>
            <a:ext cx="6056608" cy="5001357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0" y="23446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dirty="0">
                <a:solidFill>
                  <a:schemeClr val="tx2"/>
                </a:solidFill>
              </a:rPr>
              <a:t>GLIQTR:  Detailed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57773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GLIQTR:  Detailed Transactions</a:t>
            </a:r>
            <a:r>
              <a:rPr lang="en-US" sz="1400" dirty="0">
                <a:solidFill>
                  <a:schemeClr val="tx2"/>
                </a:solidFill>
              </a:rPr>
              <a:t>(CONT.)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6646" y="1417638"/>
            <a:ext cx="4278710" cy="38436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73446" y="1437023"/>
            <a:ext cx="3666862" cy="4143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6" y="1437022"/>
            <a:ext cx="3870097" cy="3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43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18" y="1231345"/>
            <a:ext cx="7868751" cy="5088065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-35169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0" dirty="0">
                <a:solidFill>
                  <a:schemeClr val="tx2"/>
                </a:solidFill>
              </a:rPr>
              <a:t>GLIQTR:  Detailed Transactions</a:t>
            </a:r>
            <a:r>
              <a:rPr lang="en-US" sz="1400" b="0" dirty="0">
                <a:solidFill>
                  <a:schemeClr val="tx2"/>
                </a:solidFill>
              </a:rPr>
              <a:t>(CONT.)</a:t>
            </a:r>
            <a:endParaRPr lang="en-US" sz="3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86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GLIQTR:  Detailed Transactions</a:t>
            </a:r>
            <a:r>
              <a:rPr lang="en-US" sz="1400" dirty="0">
                <a:solidFill>
                  <a:srgbClr val="1F497D"/>
                </a:solidFill>
              </a:rPr>
              <a:t>(CONT.)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5288" y="1600200"/>
            <a:ext cx="5129424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89" y="1785998"/>
            <a:ext cx="5042321" cy="41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7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GLIQTR:  Detailed Transactions</a:t>
            </a:r>
            <a:r>
              <a:rPr lang="en-US" sz="1400" dirty="0">
                <a:solidFill>
                  <a:srgbClr val="1F497D"/>
                </a:solidFill>
              </a:rPr>
              <a:t>(CONT.)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8011" y="1809877"/>
            <a:ext cx="2422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Used to request from Advancement services gift receipt information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86888" y="1308757"/>
            <a:ext cx="3390209" cy="452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8" y="1308757"/>
            <a:ext cx="3910192" cy="4116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11" y="3505306"/>
            <a:ext cx="6673389" cy="241107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9458011" y="2888297"/>
            <a:ext cx="773724" cy="1932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79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GLIQTR:  Detailed Transactions</a:t>
            </a:r>
            <a:r>
              <a:rPr lang="en-US" sz="1400" dirty="0">
                <a:solidFill>
                  <a:srgbClr val="1F497D"/>
                </a:solidFill>
              </a:rPr>
              <a:t>(CONT.)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6" y="1143000"/>
            <a:ext cx="5298832" cy="489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86172"/>
            <a:ext cx="5687313" cy="47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6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58467"/>
            <a:ext cx="10363200" cy="29194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Cal State Fullerton Philanthropic Foundation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Contact:  </a:t>
            </a:r>
            <a:r>
              <a:rPr lang="en-US" sz="3600" dirty="0">
                <a:hlinkClick r:id="rId2"/>
              </a:rPr>
              <a:t>foundation@fullerton.edu</a:t>
            </a:r>
            <a:br>
              <a:rPr lang="en-US" sz="4000" dirty="0"/>
            </a:br>
            <a:r>
              <a:rPr lang="en-US" sz="3200" dirty="0"/>
              <a:t>(657) 278-2786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6247"/>
            <a:ext cx="8534400" cy="267709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UA Administration and Finance Staff</a:t>
            </a:r>
          </a:p>
          <a:p>
            <a:r>
              <a:rPr lang="en-US" sz="2400" dirty="0"/>
              <a:t>Anh Chen ext. 8387</a:t>
            </a:r>
          </a:p>
          <a:p>
            <a:r>
              <a:rPr lang="en-US" sz="2400" dirty="0"/>
              <a:t>Le Lam ext. 2934</a:t>
            </a:r>
          </a:p>
          <a:p>
            <a:r>
              <a:rPr lang="en-US" sz="2400" dirty="0"/>
              <a:t>Susan Cervantes ext. 4420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Foundation-logo-CMY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2" y="136750"/>
            <a:ext cx="3559175" cy="1457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95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Selecting Report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41" y="1093426"/>
            <a:ext cx="3461359" cy="1947229"/>
          </a:xfrm>
        </p:spPr>
        <p:txBody>
          <a:bodyPr/>
          <a:lstStyle/>
          <a:p>
            <a:r>
              <a:rPr lang="en-US" i="1" dirty="0"/>
              <a:t>Click report type</a:t>
            </a:r>
          </a:p>
          <a:p>
            <a:r>
              <a:rPr lang="en-US" i="1" dirty="0"/>
              <a:t>Enter ad\campus username and password once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19" y="1187210"/>
            <a:ext cx="4826490" cy="501861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162926" y="1582637"/>
            <a:ext cx="3689106" cy="3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dirty="0">
                <a:solidFill>
                  <a:schemeClr val="tx2"/>
                </a:solidFill>
              </a:rPr>
              <a:t>Account Info : GL_KEY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5675" y="663992"/>
            <a:ext cx="3813048" cy="2911966"/>
          </a:xfrm>
        </p:spPr>
        <p:txBody>
          <a:bodyPr>
            <a:normAutofit/>
          </a:bodyPr>
          <a:lstStyle/>
          <a:p>
            <a:r>
              <a:rPr lang="en-US" dirty="0"/>
              <a:t>Ledger default: GP </a:t>
            </a:r>
          </a:p>
          <a:p>
            <a:r>
              <a:rPr lang="en-US" dirty="0"/>
              <a:t>Use GL if retrieval data for 6/30/15 and prior </a:t>
            </a:r>
          </a:p>
          <a:p>
            <a:r>
              <a:rPr lang="en-US" dirty="0"/>
              <a:t>Use GL Key as Project for individual account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1525" y="1417638"/>
            <a:ext cx="5384800" cy="246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77" y="3698893"/>
            <a:ext cx="5826369" cy="26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4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604"/>
            <a:ext cx="10972800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Account Info : GL_KEY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912" y="2761557"/>
            <a:ext cx="538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Department Code if available within College</a:t>
            </a:r>
          </a:p>
          <a:p>
            <a:r>
              <a:rPr lang="en-US" dirty="0"/>
              <a:t>Use College Code for all college accounts</a:t>
            </a: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252604"/>
            <a:ext cx="5737758" cy="2508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9" y="3407888"/>
            <a:ext cx="5978792" cy="26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9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Cash </a:t>
            </a:r>
            <a:r>
              <a:rPr lang="en-US" sz="3600" b="1" dirty="0" err="1">
                <a:solidFill>
                  <a:schemeClr val="tx2"/>
                </a:solidFill>
              </a:rPr>
              <a:t>Bal</a:t>
            </a:r>
            <a:r>
              <a:rPr lang="en-US" sz="3600" b="1" dirty="0">
                <a:solidFill>
                  <a:schemeClr val="tx2"/>
                </a:solidFill>
              </a:rPr>
              <a:t> : CSFPF Active Account Balance by College</a:t>
            </a:r>
            <a:r>
              <a:rPr lang="en-US" sz="1800" b="1" dirty="0">
                <a:solidFill>
                  <a:schemeClr val="tx2"/>
                </a:solidFill>
              </a:rPr>
              <a:t>(CONT.)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394944"/>
            <a:ext cx="1091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above given options Project Key/Department Code/College Code/Fund you can choose any option depending</a:t>
            </a:r>
          </a:p>
          <a:p>
            <a:r>
              <a:rPr lang="en-US" dirty="0"/>
              <a:t>on requirements.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913250"/>
            <a:ext cx="5404338" cy="30874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913250"/>
            <a:ext cx="5552626" cy="30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Cash </a:t>
            </a:r>
            <a:r>
              <a:rPr lang="en-US" sz="3600" b="1" dirty="0" err="1">
                <a:solidFill>
                  <a:schemeClr val="tx2"/>
                </a:solidFill>
              </a:rPr>
              <a:t>Bal</a:t>
            </a:r>
            <a:r>
              <a:rPr lang="en-US" sz="3600" b="1" dirty="0">
                <a:solidFill>
                  <a:schemeClr val="tx2"/>
                </a:solidFill>
              </a:rPr>
              <a:t> : CSFPF Active Account Balance by College</a:t>
            </a:r>
            <a:r>
              <a:rPr lang="en-US" sz="1300" b="1" dirty="0">
                <a:solidFill>
                  <a:schemeClr val="tx2"/>
                </a:solidFill>
              </a:rPr>
              <a:t>(CONT.)</a:t>
            </a:r>
            <a:endParaRPr lang="en-US" sz="13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9930"/>
            <a:ext cx="4039164" cy="2835423"/>
          </a:xfrm>
        </p:spPr>
      </p:pic>
      <p:sp>
        <p:nvSpPr>
          <p:cNvPr id="5" name="TextBox 4"/>
          <p:cNvSpPr txBox="1"/>
          <p:nvPr/>
        </p:nvSpPr>
        <p:spPr>
          <a:xfrm>
            <a:off x="838200" y="2039815"/>
            <a:ext cx="4002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Entering Project Key it will direct to</a:t>
            </a:r>
          </a:p>
          <a:p>
            <a:r>
              <a:rPr lang="en-US" dirty="0"/>
              <a:t>following window.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7261" y="2178314"/>
            <a:ext cx="13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Final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64" y="1536701"/>
            <a:ext cx="7352149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CSFPF Campus Program/Scholarship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4325655" cy="4499973"/>
          </a:xfrm>
        </p:spPr>
        <p:txBody>
          <a:bodyPr/>
          <a:lstStyle/>
          <a:p>
            <a:r>
              <a:rPr lang="en-US" dirty="0"/>
              <a:t>Ledger default: GP </a:t>
            </a:r>
          </a:p>
          <a:p>
            <a:r>
              <a:rPr lang="en-US" dirty="0"/>
              <a:t>Use GL if retrieval data for 6/30/15 and prior </a:t>
            </a:r>
          </a:p>
          <a:p>
            <a:r>
              <a:rPr lang="en-US" dirty="0"/>
              <a:t>Use Project for individual account</a:t>
            </a:r>
          </a:p>
          <a:p>
            <a:r>
              <a:rPr lang="en-US" dirty="0"/>
              <a:t>If available …, use drop down to select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1369" y="1600202"/>
            <a:ext cx="6631031" cy="34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092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938</Words>
  <Application>Microsoft Office PowerPoint</Application>
  <PresentationFormat>Widescreen</PresentationFormat>
  <Paragraphs>114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1_Office Theme</vt:lpstr>
      <vt:lpstr>Cal State Fullerton Philanthropic Foundation UA Administration and Finance </vt:lpstr>
      <vt:lpstr>Getting to the Reports Portal</vt:lpstr>
      <vt:lpstr>Report Description</vt:lpstr>
      <vt:lpstr>Selecting Report Type</vt:lpstr>
      <vt:lpstr>           Account Info : GL_KEY</vt:lpstr>
      <vt:lpstr>Account Info : GL_KEY</vt:lpstr>
      <vt:lpstr>Cash Bal : CSFPF Active Account Balance by College(CONT.)</vt:lpstr>
      <vt:lpstr>Cash Bal : CSFPF Active Account Balance by College(CONT.)</vt:lpstr>
      <vt:lpstr>CSFPF Campus Program/Scholarship Report</vt:lpstr>
      <vt:lpstr>CSFPF Campus Program/Scholarship Report(CONT.)</vt:lpstr>
      <vt:lpstr>CSFPF Campus Program/Scholarship Report(CONT.)</vt:lpstr>
      <vt:lpstr>CSFPF Campus Program/Scholarship Report(CONT.)</vt:lpstr>
      <vt:lpstr>CSFPF Campus Program/Scholarship Report(CONT.)</vt:lpstr>
      <vt:lpstr>CSFPF Campus Program/Scholarship Report(CONT.)</vt:lpstr>
      <vt:lpstr>Endowment Report</vt:lpstr>
      <vt:lpstr>Endowment Report (CONT.)</vt:lpstr>
      <vt:lpstr>Endowment Report (CONT.)</vt:lpstr>
      <vt:lpstr>Endowment Report (CONT.)</vt:lpstr>
      <vt:lpstr>Endowment Report (CONT.)</vt:lpstr>
      <vt:lpstr>Endowment Report (CONT.)</vt:lpstr>
      <vt:lpstr>Endowment BV to MV(CONT.)</vt:lpstr>
      <vt:lpstr>Endowment BV to MV(CONT.)</vt:lpstr>
      <vt:lpstr>Endowment BV to MV(CONT.)</vt:lpstr>
      <vt:lpstr>Endowment Report Ver. II</vt:lpstr>
      <vt:lpstr>GLIQBA:  GL Inquiry Bal</vt:lpstr>
      <vt:lpstr>PowerPoint Presentation</vt:lpstr>
      <vt:lpstr>PowerPoint Presentation</vt:lpstr>
      <vt:lpstr>GLIQBA:  GL Inquiry Bal(CONT.)</vt:lpstr>
      <vt:lpstr>Object Codes</vt:lpstr>
      <vt:lpstr>PowerPoint Presentation</vt:lpstr>
      <vt:lpstr>GLIQTR:  Detailed Transactions(CONT.)</vt:lpstr>
      <vt:lpstr>GLIQTR:  Detailed Transactions(CONT.)</vt:lpstr>
      <vt:lpstr>GLIQTR:  Detailed Transactions(CONT.)</vt:lpstr>
      <vt:lpstr>GLIQTR:  Detailed Transactions(CONT.)</vt:lpstr>
      <vt:lpstr>GLIQTR:  Detailed Transactions(CONT.)</vt:lpstr>
      <vt:lpstr>Cal State Fullerton Philanthropic Foundation Contact:  foundation@fullerton.edu (657) 278-2786</vt:lpstr>
    </vt:vector>
  </TitlesOfParts>
  <Company>CSU Fullerton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zz-Tailor, Haseeb Akthar</dc:creator>
  <cp:lastModifiedBy>Kang, Hee</cp:lastModifiedBy>
  <cp:revision>131</cp:revision>
  <cp:lastPrinted>2018-06-13T22:09:33Z</cp:lastPrinted>
  <dcterms:created xsi:type="dcterms:W3CDTF">2016-10-24T20:57:16Z</dcterms:created>
  <dcterms:modified xsi:type="dcterms:W3CDTF">2024-02-21T20:08:01Z</dcterms:modified>
</cp:coreProperties>
</file>